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7620000" cx="10160000"/>
  <p:notesSz cx="7620000" cy="10160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i0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" name="Google Shape;21;i0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i102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i102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i5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Google Shape;27;i5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i10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i10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i15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Google Shape;39;i15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i20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i20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i33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i33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i37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i37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i52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i52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i76:notes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i76:notes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3"/>
          <p:cNvSpPr txBox="1"/>
          <p:nvPr>
            <p:ph type="ctrTitle"/>
          </p:nvPr>
        </p:nvSpPr>
        <p:spPr>
          <a:xfrm>
            <a:off x="914400" y="3048000"/>
            <a:ext cx="83312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/>
        </p:txBody>
      </p:sp>
      <p:sp>
        <p:nvSpPr>
          <p:cNvPr id="9" name="Google Shape;9;p3"/>
          <p:cNvSpPr txBox="1"/>
          <p:nvPr>
            <p:ph idx="1" type="subTitle"/>
          </p:nvPr>
        </p:nvSpPr>
        <p:spPr>
          <a:xfrm>
            <a:off x="1828800" y="4572000"/>
            <a:ext cx="650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4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1pPr>
            <a:lvl2pPr lvl="1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2pPr>
            <a:lvl3pPr lvl="2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3pPr>
            <a:lvl4pPr lvl="3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4pPr>
            <a:lvl5pPr lvl="4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5pPr>
            <a:lvl6pPr lvl="5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6pPr>
            <a:lvl7pPr lvl="6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7pPr>
            <a:lvl8pPr lvl="7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8pPr>
            <a:lvl9pPr lvl="8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9pPr>
          </a:lstStyle>
          <a:p/>
        </p:txBody>
      </p:sp>
      <p:sp>
        <p:nvSpPr>
          <p:cNvPr id="12" name="Google Shape;12;p4"/>
          <p:cNvSpPr txBox="1"/>
          <p:nvPr>
            <p:ph idx="1" type="body"/>
          </p:nvPr>
        </p:nvSpPr>
        <p:spPr>
          <a:xfrm>
            <a:off x="304800" y="1828800"/>
            <a:ext cx="955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7933" lvl="0" marL="4572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1pPr>
            <a:lvl2pPr indent="-397933" lvl="1" marL="9144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2pPr>
            <a:lvl3pPr indent="-397933" lvl="2" marL="13716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3pPr>
            <a:lvl4pPr indent="-397933" lvl="3" marL="18288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4pPr>
            <a:lvl5pPr indent="-397933" lvl="4" marL="22860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5pPr>
            <a:lvl6pPr indent="-397933" lvl="5" marL="27432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6pPr>
            <a:lvl7pPr indent="-397933" lvl="6" marL="32004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7pPr>
            <a:lvl8pPr indent="-397933" lvl="7" marL="36576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8pPr>
            <a:lvl9pPr indent="-397933" lvl="8" marL="41148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1pPr>
            <a:lvl2pPr lvl="1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2pPr>
            <a:lvl3pPr lvl="2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3pPr>
            <a:lvl4pPr lvl="3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4pPr>
            <a:lvl5pPr lvl="4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5pPr>
            <a:lvl6pPr lvl="5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6pPr>
            <a:lvl7pPr lvl="6">
              <a:spcBef>
                <a:spcPts val="0"/>
              </a:spcBef>
              <a:spcAft>
                <a:spcPts val="0"/>
              </a:spcAft>
              <a:buSzPts val="4267"/>
              <a:buChar char="●"/>
              <a:defRPr sz="4266"/>
            </a:lvl7pPr>
            <a:lvl8pPr lvl="7">
              <a:spcBef>
                <a:spcPts val="0"/>
              </a:spcBef>
              <a:spcAft>
                <a:spcPts val="0"/>
              </a:spcAft>
              <a:buSzPts val="4267"/>
              <a:buChar char="○"/>
              <a:defRPr sz="4266"/>
            </a:lvl8pPr>
            <a:lvl9pPr lvl="8">
              <a:spcBef>
                <a:spcPts val="0"/>
              </a:spcBef>
              <a:spcAft>
                <a:spcPts val="0"/>
              </a:spcAft>
              <a:buSzPts val="4267"/>
              <a:buChar char="■"/>
              <a:defRPr sz="4266"/>
            </a:lvl9pPr>
          </a:lstStyle>
          <a:p/>
        </p:txBody>
      </p:sp>
      <p:sp>
        <p:nvSpPr>
          <p:cNvPr id="15" name="Google Shape;15;p5"/>
          <p:cNvSpPr txBox="1"/>
          <p:nvPr>
            <p:ph idx="1" type="body"/>
          </p:nvPr>
        </p:nvSpPr>
        <p:spPr>
          <a:xfrm>
            <a:off x="30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7933" lvl="0" marL="4572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1pPr>
            <a:lvl2pPr indent="-397933" lvl="1" marL="9144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2pPr>
            <a:lvl3pPr indent="-397933" lvl="2" marL="13716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3pPr>
            <a:lvl4pPr indent="-397933" lvl="3" marL="18288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4pPr>
            <a:lvl5pPr indent="-397933" lvl="4" marL="22860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5pPr>
            <a:lvl6pPr indent="-397933" lvl="5" marL="27432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6pPr>
            <a:lvl7pPr indent="-397933" lvl="6" marL="32004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7pPr>
            <a:lvl8pPr indent="-397933" lvl="7" marL="36576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8pPr>
            <a:lvl9pPr indent="-397933" lvl="8" marL="41148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9pPr>
          </a:lstStyle>
          <a:p/>
        </p:txBody>
      </p:sp>
      <p:sp>
        <p:nvSpPr>
          <p:cNvPr id="16" name="Google Shape;16;p5"/>
          <p:cNvSpPr txBox="1"/>
          <p:nvPr>
            <p:ph idx="2" type="body"/>
          </p:nvPr>
        </p:nvSpPr>
        <p:spPr>
          <a:xfrm>
            <a:off x="538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7933" lvl="0" marL="4572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1pPr>
            <a:lvl2pPr indent="-397933" lvl="1" marL="9144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2pPr>
            <a:lvl3pPr indent="-397933" lvl="2" marL="13716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3pPr>
            <a:lvl4pPr indent="-397933" lvl="3" marL="18288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4pPr>
            <a:lvl5pPr indent="-397933" lvl="4" marL="22860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5pPr>
            <a:lvl6pPr indent="-397933" lvl="5" marL="27432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6pPr>
            <a:lvl7pPr indent="-397933" lvl="6" marL="3200400">
              <a:spcBef>
                <a:spcPts val="0"/>
              </a:spcBef>
              <a:spcAft>
                <a:spcPts val="0"/>
              </a:spcAft>
              <a:buSzPts val="2667"/>
              <a:buChar char="●"/>
              <a:defRPr sz="2666"/>
            </a:lvl7pPr>
            <a:lvl8pPr indent="-397933" lvl="7" marL="3657600">
              <a:spcBef>
                <a:spcPts val="0"/>
              </a:spcBef>
              <a:spcAft>
                <a:spcPts val="0"/>
              </a:spcAft>
              <a:buSzPts val="2667"/>
              <a:buChar char="○"/>
              <a:defRPr sz="2666"/>
            </a:lvl8pPr>
            <a:lvl9pPr indent="-397933" lvl="8" marL="4114800">
              <a:spcBef>
                <a:spcPts val="0"/>
              </a:spcBef>
              <a:spcAft>
                <a:spcPts val="0"/>
              </a:spcAft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/>
          <p:nvPr>
            <p:ph idx="1" type="body"/>
          </p:nvPr>
        </p:nvSpPr>
        <p:spPr>
          <a:xfrm>
            <a:off x="304800" y="6705600"/>
            <a:ext cx="955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1pPr>
            <a:lvl2pPr indent="-431800" lvl="1" marL="914400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2pPr>
            <a:lvl3pPr indent="-431800" lvl="2" marL="1371600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3pPr>
            <a:lvl4pPr indent="-431800" lvl="3" marL="182880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4pPr>
            <a:lvl5pPr indent="-431800" lvl="4" marL="2286000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5pPr>
            <a:lvl6pPr indent="-431800" lvl="5" marL="2743200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6pPr>
            <a:lvl7pPr indent="-431800" lvl="6" marL="320040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7pPr>
            <a:lvl8pPr indent="-431800" lvl="7" marL="3657600" algn="ctr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8pPr>
            <a:lvl9pPr indent="-431800" lvl="8" marL="4114800" algn="ctr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9.png"/><Relationship Id="rId8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/>
          <p:nvPr>
            <p:ph type="ctrTitle"/>
          </p:nvPr>
        </p:nvSpPr>
        <p:spPr>
          <a:xfrm>
            <a:off x="864300" y="2591150"/>
            <a:ext cx="8507575" cy="1243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8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2-3-Tree</a:t>
            </a:r>
            <a:endParaRPr sz="48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7"/>
          <p:cNvSpPr txBox="1"/>
          <p:nvPr>
            <p:ph idx="1" type="subTitle"/>
          </p:nvPr>
        </p:nvSpPr>
        <p:spPr>
          <a:xfrm>
            <a:off x="1626300" y="4369150"/>
            <a:ext cx="6983575" cy="19212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Mohamed &amp; Robert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/>
          <p:nvPr/>
        </p:nvSpPr>
        <p:spPr>
          <a:xfrm>
            <a:off x="6367625" y="897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6"/>
          <p:cNvSpPr txBox="1"/>
          <p:nvPr/>
        </p:nvSpPr>
        <p:spPr>
          <a:xfrm>
            <a:off x="1964950" y="389800"/>
            <a:ext cx="1734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[38] (Root)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864300" y="1829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16"/>
          <p:cNvSpPr txBox="1"/>
          <p:nvPr/>
        </p:nvSpPr>
        <p:spPr>
          <a:xfrm>
            <a:off x="2557625" y="1829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6"/>
          <p:cNvSpPr txBox="1"/>
          <p:nvPr/>
        </p:nvSpPr>
        <p:spPr>
          <a:xfrm>
            <a:off x="5182300" y="1829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" name="Google Shape;13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250" y="740825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3575" y="910150"/>
            <a:ext cx="825500" cy="9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54250" y="740825"/>
            <a:ext cx="5715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6"/>
          <p:cNvSpPr txBox="1"/>
          <p:nvPr/>
        </p:nvSpPr>
        <p:spPr>
          <a:xfrm>
            <a:off x="4504950" y="474475"/>
            <a:ext cx="3512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[59] (New Node)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8250" y="740825"/>
            <a:ext cx="74082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6"/>
          <p:cNvSpPr txBox="1"/>
          <p:nvPr/>
        </p:nvSpPr>
        <p:spPr>
          <a:xfrm>
            <a:off x="3573625" y="1829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6"/>
          <p:cNvSpPr txBox="1"/>
          <p:nvPr/>
        </p:nvSpPr>
        <p:spPr>
          <a:xfrm>
            <a:off x="7552950" y="1067150"/>
            <a:ext cx="8770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Y=49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3234950" y="897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94650" y="2370650"/>
            <a:ext cx="169325" cy="118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6"/>
          <p:cNvSpPr txBox="1"/>
          <p:nvPr/>
        </p:nvSpPr>
        <p:spPr>
          <a:xfrm>
            <a:off x="6452300" y="5215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2049625" y="4707800"/>
            <a:ext cx="1734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6"/>
          <p:cNvSpPr txBox="1"/>
          <p:nvPr/>
        </p:nvSpPr>
        <p:spPr>
          <a:xfrm>
            <a:off x="948950" y="614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6"/>
          <p:cNvSpPr txBox="1"/>
          <p:nvPr/>
        </p:nvSpPr>
        <p:spPr>
          <a:xfrm>
            <a:off x="2642300" y="6147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5266950" y="614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2900" y="5058825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8250" y="5228150"/>
            <a:ext cx="825500" cy="9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8900" y="5058825"/>
            <a:ext cx="5715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6"/>
          <p:cNvSpPr txBox="1"/>
          <p:nvPr/>
        </p:nvSpPr>
        <p:spPr>
          <a:xfrm>
            <a:off x="4589625" y="4792475"/>
            <a:ext cx="3512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2900" y="5058825"/>
            <a:ext cx="74082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6"/>
          <p:cNvSpPr txBox="1"/>
          <p:nvPr/>
        </p:nvSpPr>
        <p:spPr>
          <a:xfrm>
            <a:off x="3658300" y="6147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4758950" y="2845150"/>
            <a:ext cx="8770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Y=49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16"/>
          <p:cNvSpPr txBox="1"/>
          <p:nvPr/>
        </p:nvSpPr>
        <p:spPr>
          <a:xfrm>
            <a:off x="3319625" y="5215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6"/>
          <p:cNvSpPr txBox="1"/>
          <p:nvPr/>
        </p:nvSpPr>
        <p:spPr>
          <a:xfrm>
            <a:off x="3150300" y="3776475"/>
            <a:ext cx="718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88825" y="4032250"/>
            <a:ext cx="1058325" cy="82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49500" y="4042825"/>
            <a:ext cx="804325" cy="7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864300" y="728475"/>
            <a:ext cx="8507575" cy="1243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8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2-3 Tree Principle</a:t>
            </a:r>
            <a:endParaRPr sz="48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864300" y="1913800"/>
            <a:ext cx="8507575" cy="41225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276577" lvl="0" marL="381000" marR="0" rtl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Guaranteed to always be balanced O(log n) operations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6577" lvl="0" marL="381000" marR="0" rtl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interior node has two or three children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/>
          <p:nvPr>
            <p:ph type="title"/>
          </p:nvPr>
        </p:nvSpPr>
        <p:spPr>
          <a:xfrm>
            <a:off x="864300" y="728475"/>
            <a:ext cx="8507575" cy="1243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8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Node with two children</a:t>
            </a:r>
            <a:endParaRPr sz="48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650" y="1693325"/>
            <a:ext cx="7620000" cy="523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864300" y="728475"/>
            <a:ext cx="8507575" cy="1243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8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Node with three children</a:t>
            </a:r>
            <a:endParaRPr sz="48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Google Shape;4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325" y="1587500"/>
            <a:ext cx="8053900" cy="527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type="title"/>
          </p:nvPr>
        </p:nvSpPr>
        <p:spPr>
          <a:xfrm>
            <a:off x="864300" y="728475"/>
            <a:ext cx="8507575" cy="1243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8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Insert algorithm</a:t>
            </a:r>
            <a:endParaRPr sz="48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864300" y="1829150"/>
            <a:ext cx="8507575" cy="49692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Insert the following values:</a:t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{38,59,27,49,20,69,56,80}</a:t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t/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The resulting Tree:</a:t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t/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t/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1"/>
          <p:cNvSpPr txBox="1"/>
          <p:nvPr/>
        </p:nvSpPr>
        <p:spPr>
          <a:xfrm>
            <a:off x="3742950" y="369180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[38:59]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1"/>
          <p:cNvSpPr txBox="1"/>
          <p:nvPr/>
        </p:nvSpPr>
        <p:spPr>
          <a:xfrm>
            <a:off x="2557625" y="496180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1"/>
          <p:cNvSpPr txBox="1"/>
          <p:nvPr/>
        </p:nvSpPr>
        <p:spPr>
          <a:xfrm>
            <a:off x="3827625" y="496180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[49:56]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1"/>
          <p:cNvSpPr txBox="1"/>
          <p:nvPr/>
        </p:nvSpPr>
        <p:spPr>
          <a:xfrm>
            <a:off x="5266950" y="496180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" name="Google Shape;5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6250" y="3958150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1575" y="4063975"/>
            <a:ext cx="63500" cy="93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9575" y="4042825"/>
            <a:ext cx="825500" cy="9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948950" y="5977800"/>
            <a:ext cx="325647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Next we want to insert 40</a:t>
            </a:r>
            <a:endParaRPr sz="2222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" type="body"/>
          </p:nvPr>
        </p:nvSpPr>
        <p:spPr>
          <a:xfrm>
            <a:off x="864300" y="559150"/>
            <a:ext cx="8507575" cy="62392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276577" lvl="0" marL="381000" marR="0" rtl="0" algn="l">
              <a:lnSpc>
                <a:spcPct val="1078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the search function we can find the correct leaf .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/* Determine search direction, which child to use next. */ 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const int iSearchDir = lpNode-&gt;Search(*lpiDigit);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t/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 TwoThreeNode::Search(int iElementVal)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(int iCnt = 0; iCnt &lt; m_iNodeSize; iCnt++)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(iElementVal &lt;= m_iElements[iCnt]) {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return iCnt;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return m_iNodeSize; 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t/>
            </a:r>
            <a:endParaRPr sz="222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idx="1" type="body"/>
          </p:nvPr>
        </p:nvSpPr>
        <p:spPr>
          <a:xfrm>
            <a:off x="864300" y="728475"/>
            <a:ext cx="8507575" cy="6069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276577" lvl="0" marL="381000" marR="0" rtl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recursion we can find the correct leaf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6577" lvl="0" marL="381000" marR="0" rtl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Search starts from the root</a:t>
            </a:r>
            <a:endParaRPr sz="355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3742950" y="233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[38:59]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3"/>
          <p:cNvSpPr txBox="1"/>
          <p:nvPr/>
        </p:nvSpPr>
        <p:spPr>
          <a:xfrm>
            <a:off x="2557625" y="360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3"/>
          <p:cNvSpPr txBox="1"/>
          <p:nvPr/>
        </p:nvSpPr>
        <p:spPr>
          <a:xfrm>
            <a:off x="3827625" y="3607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[49:56]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3"/>
          <p:cNvSpPr txBox="1"/>
          <p:nvPr/>
        </p:nvSpPr>
        <p:spPr>
          <a:xfrm>
            <a:off x="5266950" y="360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6250" y="2603500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1575" y="2709325"/>
            <a:ext cx="63500" cy="93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9575" y="2688150"/>
            <a:ext cx="825500" cy="9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3"/>
          <p:cNvSpPr txBox="1"/>
          <p:nvPr/>
        </p:nvSpPr>
        <p:spPr>
          <a:xfrm>
            <a:off x="6850925" y="2308925"/>
            <a:ext cx="1713075" cy="3478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3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7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Search index =1</a:t>
            </a:r>
            <a:endParaRPr sz="177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3"/>
          <p:cNvSpPr txBox="1"/>
          <p:nvPr/>
        </p:nvSpPr>
        <p:spPr>
          <a:xfrm>
            <a:off x="5097625" y="4792475"/>
            <a:ext cx="2609125" cy="3478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3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7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40 Should be added here</a:t>
            </a:r>
            <a:endParaRPr sz="177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4000" y="4063975"/>
            <a:ext cx="952500" cy="9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3"/>
          <p:cNvSpPr txBox="1"/>
          <p:nvPr/>
        </p:nvSpPr>
        <p:spPr>
          <a:xfrm>
            <a:off x="6875625" y="3656525"/>
            <a:ext cx="1713075" cy="3478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3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7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Search index =0</a:t>
            </a:r>
            <a:endParaRPr sz="177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/>
          <p:nvPr/>
        </p:nvSpPr>
        <p:spPr>
          <a:xfrm>
            <a:off x="4250950" y="305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[38:59]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3065625" y="1575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4"/>
          <p:cNvSpPr txBox="1"/>
          <p:nvPr/>
        </p:nvSpPr>
        <p:spPr>
          <a:xfrm>
            <a:off x="4335625" y="1575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[49:56]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5774950" y="1575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4250" y="571500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9575" y="677325"/>
            <a:ext cx="63500" cy="93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17575" y="656150"/>
            <a:ext cx="825500" cy="9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87325" y="2031975"/>
            <a:ext cx="169325" cy="220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4"/>
          <p:cNvSpPr txBox="1"/>
          <p:nvPr/>
        </p:nvSpPr>
        <p:spPr>
          <a:xfrm>
            <a:off x="4843625" y="2421800"/>
            <a:ext cx="29972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Splitnode() function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4"/>
          <p:cNvSpPr txBox="1"/>
          <p:nvPr/>
        </p:nvSpPr>
        <p:spPr>
          <a:xfrm>
            <a:off x="4081625" y="4284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[38:59]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4"/>
          <p:cNvSpPr txBox="1"/>
          <p:nvPr/>
        </p:nvSpPr>
        <p:spPr>
          <a:xfrm>
            <a:off x="2896300" y="5554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4166300" y="5554475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4"/>
          <p:cNvSpPr txBox="1"/>
          <p:nvPr/>
        </p:nvSpPr>
        <p:spPr>
          <a:xfrm>
            <a:off x="5605625" y="5554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4900" y="4550825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0250" y="4656650"/>
            <a:ext cx="63500" cy="93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8250" y="4635475"/>
            <a:ext cx="825500" cy="9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843625" y="3014475"/>
            <a:ext cx="17624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Y=40 (add)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1372300" y="4877150"/>
            <a:ext cx="8770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Y=49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2472950" y="487715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6896800" y="487715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7383625" y="4877150"/>
            <a:ext cx="2750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[56] (New Node)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 txBox="1"/>
          <p:nvPr/>
        </p:nvSpPr>
        <p:spPr>
          <a:xfrm>
            <a:off x="3742950" y="220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[38:59]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2557625" y="1490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3827625" y="1490475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5266950" y="1490475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6250" y="486825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1575" y="592650"/>
            <a:ext cx="63500" cy="93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9575" y="571500"/>
            <a:ext cx="825500" cy="9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/>
        </p:nvSpPr>
        <p:spPr>
          <a:xfrm>
            <a:off x="6452300" y="5215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4420300" y="2337150"/>
            <a:ext cx="2750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[56] (New Node)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48650" y="1947325"/>
            <a:ext cx="169325" cy="220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/>
          <p:nvPr/>
        </p:nvSpPr>
        <p:spPr>
          <a:xfrm>
            <a:off x="2049625" y="4707800"/>
            <a:ext cx="1734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[38] (Root)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5"/>
          <p:cNvSpPr txBox="1"/>
          <p:nvPr/>
        </p:nvSpPr>
        <p:spPr>
          <a:xfrm>
            <a:off x="948950" y="614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[20:27]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5"/>
          <p:cNvSpPr txBox="1"/>
          <p:nvPr/>
        </p:nvSpPr>
        <p:spPr>
          <a:xfrm>
            <a:off x="2642300" y="6147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[40]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5266950" y="6147150"/>
            <a:ext cx="1226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[69:80]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2900" y="5058825"/>
            <a:ext cx="74082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8250" y="5228150"/>
            <a:ext cx="825500" cy="9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8900" y="5058825"/>
            <a:ext cx="5715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/>
        </p:nvSpPr>
        <p:spPr>
          <a:xfrm>
            <a:off x="4589625" y="4792475"/>
            <a:ext cx="35122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[59] (New Node)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2900" y="5058825"/>
            <a:ext cx="74082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 txBox="1"/>
          <p:nvPr/>
        </p:nvSpPr>
        <p:spPr>
          <a:xfrm>
            <a:off x="3658300" y="6147150"/>
            <a:ext cx="1141575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[56]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7637625" y="5385150"/>
            <a:ext cx="8770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Y=49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5"/>
          <p:cNvSpPr txBox="1"/>
          <p:nvPr/>
        </p:nvSpPr>
        <p:spPr>
          <a:xfrm>
            <a:off x="4674300" y="3353150"/>
            <a:ext cx="87700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Y=49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3319625" y="5215800"/>
            <a:ext cx="273750" cy="48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">
  <a:themeElements>
    <a:clrScheme name="blank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